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7" r:id="rId5"/>
    <p:sldId id="259" r:id="rId6"/>
    <p:sldId id="260" r:id="rId7"/>
    <p:sldId id="266" r:id="rId8"/>
    <p:sldId id="265" r:id="rId9"/>
    <p:sldId id="267" r:id="rId10"/>
    <p:sldId id="262" r:id="rId11"/>
    <p:sldId id="263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094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4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86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7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33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474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58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3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29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B314-61A1-45C0-98B5-2519822D3BAB}" type="datetimeFigureOut">
              <a:rPr lang="en-US" smtClean="0"/>
              <a:t>7/25/2013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8F41A-A75C-4321-9005-399B6DE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72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illipscollection.org/migration_series/index.cfm" TargetMode="External"/><Relationship Id="rId2" Type="http://schemas.openxmlformats.org/officeDocument/2006/relationships/hyperlink" Target="http://www.history.com/shows/the-people-speak/videos/the-ballad-of-roosevelt#the-ballad-of-roosevel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mericanart.si.edu/" TargetMode="External"/><Relationship Id="rId2" Type="http://schemas.openxmlformats.org/officeDocument/2006/relationships/hyperlink" Target="http://www.phillipscollection.org/migration_series/index.cf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oc.gov/rr/record/onlinecollections.html" TargetMode="External"/><Relationship Id="rId5" Type="http://schemas.openxmlformats.org/officeDocument/2006/relationships/hyperlink" Target="http://www.presidency.ucsb.edu/media.php" TargetMode="External"/><Relationship Id="rId4" Type="http://schemas.openxmlformats.org/officeDocument/2006/relationships/hyperlink" Target="http://www.loc.gov/picture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8698"/>
            <a:ext cx="8305800" cy="17716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 CHRISTY" pitchFamily="2" charset="0"/>
              </a:rPr>
              <a:t>Common Core Strategies</a:t>
            </a:r>
            <a:br>
              <a:rPr lang="en-US" dirty="0" smtClean="0">
                <a:solidFill>
                  <a:schemeClr val="tx2">
                    <a:lumMod val="50000"/>
                  </a:schemeClr>
                </a:solidFill>
                <a:latin typeface="AR CHRISTY" pitchFamily="2" charset="0"/>
              </a:rPr>
            </a:b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 CHRISTY" pitchFamily="2" charset="0"/>
              </a:rPr>
              <a:t>for Images and Recordings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Patricia Carlson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History Teacher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Williamsburg Middle School</a:t>
            </a: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Arlington, VA</a:t>
            </a:r>
          </a:p>
        </p:txBody>
      </p:sp>
      <p:pic>
        <p:nvPicPr>
          <p:cNvPr id="1026" name="Picture 2" descr="C:\Users\Family\AppData\Local\Microsoft\Windows\Temporary Internet Files\Content.IE5\C3ADCIKM\MC9002902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90348"/>
            <a:ext cx="1447800" cy="128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Family\AppData\Local\Microsoft\Windows\Temporary Internet Files\Content.IE5\KCJOPVEE\MC9002000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24200"/>
            <a:ext cx="1555319" cy="115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9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Recordings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Listen</a:t>
            </a:r>
            <a:r>
              <a:rPr lang="en-US" dirty="0" smtClean="0">
                <a:latin typeface="AR CENA" pitchFamily="2" charset="0"/>
              </a:rPr>
              <a:t> to actor Danny Glover read, Langston Hughes’ </a:t>
            </a: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“Ballad of Roosevelt”. </a:t>
            </a: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  <a:hlinkClick r:id="rId2"/>
              </a:rPr>
              <a:t>http://www.history.com/shows/the-people-speak/videos/the-ballad-of-roosevelt#the-ballad-of-roosevelt</a:t>
            </a:r>
            <a:endParaRPr lang="en-US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dirty="0" smtClean="0">
              <a:latin typeface="AR CENA" pitchFamily="2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Examine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dirty="0" smtClean="0">
                <a:latin typeface="AR CENA" pitchFamily="2" charset="0"/>
              </a:rPr>
              <a:t>hard copy of poem with a partner.</a:t>
            </a: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Use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SCIM</a:t>
            </a:r>
            <a:r>
              <a:rPr lang="en-US" dirty="0" smtClean="0">
                <a:latin typeface="AR CENA" pitchFamily="2" charset="0"/>
              </a:rPr>
              <a:t> or another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Primary Source Analysis Tool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dirty="0" smtClean="0">
                <a:latin typeface="AR CENA" pitchFamily="2" charset="0"/>
              </a:rPr>
              <a:t>to closely “read” the text.</a:t>
            </a:r>
          </a:p>
          <a:p>
            <a:pPr marL="0" indent="0">
              <a:buNone/>
            </a:pPr>
            <a:endParaRPr lang="en-US" dirty="0" smtClean="0">
              <a:latin typeface="AR CENA" pitchFamily="2" charset="0"/>
            </a:endParaRP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How does the poem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corroborate</a:t>
            </a:r>
            <a:r>
              <a:rPr lang="en-US" b="1" dirty="0" smtClean="0">
                <a:latin typeface="AR CENA" pitchFamily="2" charset="0"/>
              </a:rPr>
              <a:t> </a:t>
            </a:r>
            <a:r>
              <a:rPr lang="en-US" dirty="0" smtClean="0">
                <a:latin typeface="AR CENA" pitchFamily="2" charset="0"/>
              </a:rPr>
              <a:t>Jacob Lawrence’s Great Migration Series?     Panels 1-60, The Phillips Collection </a:t>
            </a: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smtClean="0">
                <a:latin typeface="AR CENA" pitchFamily="2" charset="0"/>
                <a:hlinkClick r:id="rId3"/>
              </a:rPr>
              <a:t>http://www.phillipscollection.org/migration_series/index.cfm</a:t>
            </a:r>
            <a:endParaRPr lang="en-US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9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Additional Resources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800" b="1" dirty="0" smtClean="0">
                <a:latin typeface="AR CENA" pitchFamily="2" charset="0"/>
              </a:rPr>
              <a:t>Artwork Images: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</a:rPr>
              <a:t>Jacob Lawrence, The Migration Series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  <a:hlinkClick r:id="rId2"/>
              </a:rPr>
              <a:t>http://www.phillipscollection.org/migration_series/index.cfm</a:t>
            </a:r>
            <a:endParaRPr lang="en-US" sz="2800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sz="2800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</a:rPr>
              <a:t>The Smithsonian American Art Museum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  <a:hlinkClick r:id="rId3"/>
              </a:rPr>
              <a:t>http://americanart.si.edu/</a:t>
            </a:r>
            <a:endParaRPr lang="en-US" sz="2800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sz="2800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AR CENA" pitchFamily="2" charset="0"/>
              </a:rPr>
              <a:t>Photographs</a:t>
            </a:r>
            <a:br>
              <a:rPr lang="en-US" sz="2800" b="1" dirty="0" smtClean="0">
                <a:latin typeface="AR CENA" pitchFamily="2" charset="0"/>
              </a:rPr>
            </a:br>
            <a:r>
              <a:rPr lang="en-US" sz="2800" dirty="0" smtClean="0">
                <a:latin typeface="AR CENA" pitchFamily="2" charset="0"/>
              </a:rPr>
              <a:t>The Library of Congress, Prints and Photographs Division</a:t>
            </a:r>
          </a:p>
          <a:p>
            <a:pPr marL="0" indent="0">
              <a:buNone/>
            </a:pPr>
            <a:r>
              <a:rPr lang="en-US" sz="2800" b="1" dirty="0" smtClean="0">
                <a:latin typeface="AR CENA" pitchFamily="2" charset="0"/>
                <a:hlinkClick r:id="rId4"/>
              </a:rPr>
              <a:t>http://www.loc.gov/pictures/</a:t>
            </a:r>
            <a:endParaRPr lang="en-US" sz="2800" b="1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sz="2800" b="1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AR CENA" pitchFamily="2" charset="0"/>
              </a:rPr>
              <a:t>Recordings: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</a:rPr>
              <a:t>The American Presidency Project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  <a:hlinkClick r:id="rId5"/>
              </a:rPr>
              <a:t>http://www.presidency.ucsb.edu/media.php</a:t>
            </a:r>
            <a:endParaRPr lang="en-US" sz="2800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sz="2800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</a:rPr>
              <a:t>The Library of Congress Recorded Sound Reference Center</a:t>
            </a:r>
          </a:p>
          <a:p>
            <a:pPr marL="0" indent="0">
              <a:buNone/>
            </a:pPr>
            <a:r>
              <a:rPr lang="en-US" sz="2800" dirty="0" smtClean="0">
                <a:latin typeface="AR CENA" pitchFamily="2" charset="0"/>
                <a:hlinkClick r:id="rId6"/>
              </a:rPr>
              <a:t>http://www.loc.gov/rr/record/onlinecollections.html</a:t>
            </a:r>
            <a:endParaRPr lang="en-US" sz="2800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dirty="0" smtClean="0">
              <a:latin typeface="AR CENA" pitchFamily="2" charset="0"/>
            </a:endParaRP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1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sentence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wrap up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In </a:t>
            </a:r>
            <a:r>
              <a:rPr lang="en-US" smtClean="0">
                <a:latin typeface="AR CENA" pitchFamily="2" charset="0"/>
              </a:rPr>
              <a:t>one</a:t>
            </a:r>
            <a:r>
              <a:rPr lang="en-US" smtClean="0">
                <a:latin typeface="AR CENA" pitchFamily="2" charset="0"/>
              </a:rPr>
              <a:t> sentence, </a:t>
            </a:r>
            <a:r>
              <a:rPr lang="en-US" dirty="0" smtClean="0">
                <a:latin typeface="AR CENA" pitchFamily="2" charset="0"/>
              </a:rPr>
              <a:t>explain how you will use images and recordings to build critical reading, thinking skills, and essential understandings in your classroom.</a:t>
            </a: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Warm Up with Artwork!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</a:br>
            <a:endParaRPr lang="en-US" sz="4000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How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can artwork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be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a primary source text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?</a:t>
            </a:r>
          </a:p>
          <a:p>
            <a:pPr marL="0" indent="0"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What artwork examples come to mind that can be used in this manner?  (Consider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artwork and content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topic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or event connection.)</a:t>
            </a:r>
            <a:endParaRPr lang="en-US" dirty="0" smtClean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9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The 3 C’s – an Artwork </a:t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Analysis Strategy</a:t>
            </a:r>
            <a:endParaRPr lang="en-US" sz="4000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458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Composition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– Identify where your eye is drawn to </a:t>
            </a:r>
            <a:r>
              <a:rPr lang="en-US" dirty="0" smtClean="0">
                <a:latin typeface="AR CENA" pitchFamily="2" charset="0"/>
              </a:rPr>
              <a:t>first; </a:t>
            </a:r>
            <a:r>
              <a:rPr lang="en-US" dirty="0">
                <a:latin typeface="AR CENA" pitchFamily="2" charset="0"/>
              </a:rPr>
              <a:t>identify elements of art such as </a:t>
            </a:r>
            <a:r>
              <a:rPr lang="en-US" dirty="0" smtClean="0">
                <a:latin typeface="AR CENA" pitchFamily="2" charset="0"/>
              </a:rPr>
              <a:t>lines, </a:t>
            </a:r>
            <a:r>
              <a:rPr lang="en-US" dirty="0">
                <a:latin typeface="AR CENA" pitchFamily="2" charset="0"/>
              </a:rPr>
              <a:t>shapes, and </a:t>
            </a:r>
            <a:r>
              <a:rPr lang="en-US" dirty="0" smtClean="0">
                <a:latin typeface="AR CENA" pitchFamily="2" charset="0"/>
              </a:rPr>
              <a:t>colors; </a:t>
            </a:r>
            <a:r>
              <a:rPr lang="en-US" dirty="0">
                <a:latin typeface="AR CENA" pitchFamily="2" charset="0"/>
              </a:rPr>
              <a:t>identify action in the </a:t>
            </a:r>
            <a:r>
              <a:rPr lang="en-US" dirty="0" smtClean="0">
                <a:latin typeface="AR CENA" pitchFamily="2" charset="0"/>
              </a:rPr>
              <a:t>artwork; </a:t>
            </a:r>
            <a:r>
              <a:rPr lang="en-US" dirty="0">
                <a:latin typeface="AR CENA" pitchFamily="2" charset="0"/>
              </a:rPr>
              <a:t>infer </a:t>
            </a:r>
            <a:r>
              <a:rPr lang="en-US" dirty="0" smtClean="0">
                <a:latin typeface="AR CENA" pitchFamily="2" charset="0"/>
              </a:rPr>
              <a:t>mood and support thinking.</a:t>
            </a: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Context</a:t>
            </a:r>
            <a:r>
              <a:rPr lang="en-US" dirty="0">
                <a:latin typeface="AR CENA" pitchFamily="2" charset="0"/>
              </a:rPr>
              <a:t> – What do we know about the artist and the time period in which the artwork was created</a:t>
            </a:r>
            <a:r>
              <a:rPr lang="en-US" dirty="0" smtClean="0">
                <a:latin typeface="AR CENA" pitchFamily="2" charset="0"/>
              </a:rPr>
              <a:t>?</a:t>
            </a: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Content</a:t>
            </a:r>
            <a:r>
              <a:rPr lang="en-US" dirty="0">
                <a:latin typeface="AR CENA" pitchFamily="2" charset="0"/>
              </a:rPr>
              <a:t> – What is happening in the artwork?  What is the artist’s audience and message</a:t>
            </a:r>
            <a:r>
              <a:rPr lang="en-US" dirty="0" smtClean="0">
                <a:latin typeface="AR CENA" pitchFamily="2" charset="0"/>
              </a:rPr>
              <a:t>?  Support thinking.</a:t>
            </a:r>
            <a:endParaRPr lang="en-US" dirty="0">
              <a:latin typeface="AR CENA" pitchFamily="2" charset="0"/>
            </a:endParaRPr>
          </a:p>
          <a:p>
            <a:pPr marL="0" indent="0">
              <a:buNone/>
            </a:pPr>
            <a:endParaRPr lang="en-US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Reflection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-  How </a:t>
            </a:r>
            <a:r>
              <a:rPr lang="en-US" dirty="0" smtClean="0">
                <a:latin typeface="AR CENA" pitchFamily="2" charset="0"/>
              </a:rPr>
              <a:t>does </a:t>
            </a:r>
            <a:r>
              <a:rPr lang="en-US" dirty="0">
                <a:latin typeface="AR CENA" pitchFamily="2" charset="0"/>
              </a:rPr>
              <a:t>careful “reading” of the artwork add to our understanding of </a:t>
            </a:r>
            <a:r>
              <a:rPr lang="en-US" dirty="0" smtClean="0">
                <a:latin typeface="AR CENA" pitchFamily="2" charset="0"/>
              </a:rPr>
              <a:t>the Civil Rights Movement </a:t>
            </a:r>
            <a:r>
              <a:rPr lang="en-US" dirty="0">
                <a:latin typeface="AR CENA" pitchFamily="2" charset="0"/>
              </a:rPr>
              <a:t>in the </a:t>
            </a:r>
            <a:r>
              <a:rPr lang="en-US" dirty="0" smtClean="0">
                <a:latin typeface="AR CENA" pitchFamily="2" charset="0"/>
              </a:rPr>
              <a:t>North?  How did we support our thinking with evidence from the primary source text?</a:t>
            </a: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39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The Migration Series, Panel 1,</a:t>
            </a:r>
            <a:br>
              <a:rPr lang="en-US" sz="3200" i="1" dirty="0" smtClean="0"/>
            </a:br>
            <a:r>
              <a:rPr lang="en-US" sz="3200" i="1" dirty="0" smtClean="0"/>
              <a:t>1940-41, Jacob Lawrence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371600"/>
            <a:ext cx="8064500" cy="52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25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SORT IT OUT!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SORT IT OUT!</a:t>
            </a: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Students are asked to examine or “read” a collection of primary source images / texts to identify and support common themes within the study of a specific time period or topic.</a:t>
            </a:r>
          </a:p>
          <a:p>
            <a:pPr marL="0" indent="0">
              <a:buNone/>
            </a:pPr>
            <a:endParaRPr lang="en-US" sz="2800" dirty="0">
              <a:latin typeface="AR CENA" pitchFamily="2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2060"/>
                </a:solidFill>
                <a:latin typeface="AR CENA" pitchFamily="2" charset="0"/>
              </a:rPr>
              <a:t>Works in groups of 2 or 3 to follow the SORT IT OUT! Instructions.</a:t>
            </a:r>
            <a:endParaRPr lang="en-US" sz="2800" dirty="0">
              <a:solidFill>
                <a:srgbClr val="002060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18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CROP IT!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48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0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CROP IT! </a:t>
            </a:r>
          </a:p>
          <a:p>
            <a:pPr marL="0" indent="0">
              <a:buNone/>
            </a:pPr>
            <a:r>
              <a:rPr lang="en-US" dirty="0" smtClean="0">
                <a:latin typeface="AR CENA" pitchFamily="2" charset="0"/>
              </a:rPr>
              <a:t>Students are asked to carefully examine or “read” a single image with a focus on the details in order to support thinking.  After students make decisions about crops and evidence, they may bring the image’s purpose, message, or story to life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smtClean="0">
                <a:latin typeface="AR CENA" pitchFamily="2" charset="0"/>
              </a:rPr>
              <a:t>through a variety of summative products that demonstrate understanding.</a:t>
            </a:r>
          </a:p>
          <a:p>
            <a:pPr marL="0" indent="0">
              <a:buNone/>
            </a:pPr>
            <a:endParaRPr lang="en-US" sz="2000" dirty="0">
              <a:latin typeface="AR CENA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4100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7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R CHRISTY" pitchFamily="2" charset="0"/>
              </a:rPr>
              <a:t>To begin:</a:t>
            </a:r>
            <a:endParaRPr lang="en-US" dirty="0">
              <a:solidFill>
                <a:srgbClr val="002060"/>
              </a:solidFill>
              <a:latin typeface="AR CHRISTY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 CENA" pitchFamily="2" charset="0"/>
              </a:rPr>
              <a:t>Choose an image from either the SORT IT OUT ! Collection or the Zoe </a:t>
            </a:r>
            <a:r>
              <a:rPr lang="en-US" dirty="0" err="1" smtClean="0">
                <a:latin typeface="AR CENA" pitchFamily="2" charset="0"/>
              </a:rPr>
              <a:t>Trodd</a:t>
            </a:r>
            <a:r>
              <a:rPr lang="en-US" dirty="0" smtClean="0">
                <a:latin typeface="AR CENA" pitchFamily="2" charset="0"/>
              </a:rPr>
              <a:t> Collection that connects to you personally, to your students, or to your content.</a:t>
            </a: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Discuss with a partner why you selected this particular image.</a:t>
            </a: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Now, Crop IT!</a:t>
            </a: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7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AR CHRISTY" pitchFamily="2" charset="0"/>
              </a:rPr>
              <a:t>Sample Crop It! Questions</a:t>
            </a:r>
            <a:endParaRPr lang="en-US" sz="4000" dirty="0">
              <a:solidFill>
                <a:schemeClr val="tx2">
                  <a:lumMod val="75000"/>
                </a:schemeClr>
              </a:solidFill>
              <a:latin typeface="AR CHRISTY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2578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 CENA" pitchFamily="2" charset="0"/>
              </a:rPr>
              <a:t>Crop the image to the part that first caught your eye. </a:t>
            </a:r>
          </a:p>
          <a:p>
            <a:pPr marL="0" indent="0">
              <a:buNone/>
            </a:pPr>
            <a:r>
              <a:rPr lang="en-US" sz="2400" i="1" dirty="0">
                <a:latin typeface="AR CENA" pitchFamily="2" charset="0"/>
              </a:rPr>
              <a:t>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Why did you notice this part?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r>
              <a:rPr lang="en-US" sz="2400" dirty="0" smtClean="0">
                <a:latin typeface="AR CENA" pitchFamily="2" charset="0"/>
              </a:rPr>
              <a:t>Crop to a part of the image that tells who or what this image is about. 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Why is this person/thing important?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r>
              <a:rPr lang="en-US" sz="2400" dirty="0" smtClean="0">
                <a:latin typeface="AR CENA" pitchFamily="2" charset="0"/>
              </a:rPr>
              <a:t>Crop to a part of the image that tells where this image takes place. 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What has happened at this place?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r>
              <a:rPr lang="en-US" sz="2400" dirty="0" smtClean="0">
                <a:latin typeface="AR CENA" pitchFamily="2" charset="0"/>
              </a:rPr>
              <a:t>Crop to a part of the image that tells the time period this image reflects. 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What helps us recognize specific times?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r>
              <a:rPr lang="en-US" sz="2400" dirty="0" smtClean="0">
                <a:latin typeface="AR CENA" pitchFamily="2" charset="0"/>
              </a:rPr>
              <a:t>Crop to a part of the image that shows tension or conflict. </a:t>
            </a:r>
          </a:p>
          <a:p>
            <a:pPr marL="0" indent="0">
              <a:buNone/>
            </a:pPr>
            <a:r>
              <a:rPr lang="en-US" sz="2400" i="1" dirty="0">
                <a:latin typeface="AR CENA" pitchFamily="2" charset="0"/>
              </a:rPr>
              <a:t>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Do you see other problems?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r>
              <a:rPr lang="en-US" sz="2400" dirty="0" smtClean="0">
                <a:latin typeface="AR CENA" pitchFamily="2" charset="0"/>
              </a:rPr>
              <a:t>Crop the most important part of this image. </a:t>
            </a:r>
          </a:p>
          <a:p>
            <a:pPr marL="0" indent="0">
              <a:buNone/>
            </a:pPr>
            <a:r>
              <a:rPr lang="en-US" sz="2400" i="1" dirty="0">
                <a:latin typeface="AR CENA" pitchFamily="2" charset="0"/>
              </a:rPr>
              <a:t>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Think: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 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  <a:latin typeface="AR CENA" pitchFamily="2" charset="0"/>
              </a:rPr>
              <a:t>Why is this important?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AR CENA" pitchFamily="2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635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 CHRISTY" pitchFamily="2" charset="0"/>
              </a:rPr>
              <a:t>What can students do with the answers to their Crop IT! Questions?</a:t>
            </a:r>
            <a:endParaRPr lang="en-US" dirty="0">
              <a:solidFill>
                <a:srgbClr val="002060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AR CENA" pitchFamily="2" charset="0"/>
              </a:rPr>
              <a:t>Justify a claim.</a:t>
            </a: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Focus on the </a:t>
            </a:r>
            <a:r>
              <a:rPr lang="en-US" dirty="0" smtClean="0">
                <a:latin typeface="AR CENA" pitchFamily="2" charset="0"/>
              </a:rPr>
              <a:t>details to build understanding .</a:t>
            </a:r>
            <a:endParaRPr lang="en-US" dirty="0" smtClean="0">
              <a:latin typeface="AR CENA" pitchFamily="2" charset="0"/>
            </a:endParaRP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Hypothesize what occurred before or after the image was taken.</a:t>
            </a: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Consider the image’s bias.</a:t>
            </a:r>
          </a:p>
          <a:p>
            <a:endParaRPr lang="en-US" dirty="0">
              <a:latin typeface="AR CENA" pitchFamily="2" charset="0"/>
            </a:endParaRPr>
          </a:p>
          <a:p>
            <a:r>
              <a:rPr lang="en-US" dirty="0" smtClean="0">
                <a:latin typeface="AR CENA" pitchFamily="2" charset="0"/>
              </a:rPr>
              <a:t>Other teaching and learning applications…</a:t>
            </a:r>
            <a:endParaRPr lang="en-US" dirty="0"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05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534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Common Core Strategies for Images and Recordings</vt:lpstr>
      <vt:lpstr>Warm Up with Artwork! </vt:lpstr>
      <vt:lpstr>The 3 C’s – an Artwork  Analysis Strategy</vt:lpstr>
      <vt:lpstr>The Migration Series, Panel 1, 1940-41, Jacob Lawrence</vt:lpstr>
      <vt:lpstr>SORT IT OUT!</vt:lpstr>
      <vt:lpstr>CROP IT!</vt:lpstr>
      <vt:lpstr>To begin:</vt:lpstr>
      <vt:lpstr>Sample Crop It! Questions</vt:lpstr>
      <vt:lpstr>What can students do with the answers to their Crop IT! Questions?</vt:lpstr>
      <vt:lpstr>Recordings</vt:lpstr>
      <vt:lpstr>Additional Resources</vt:lpstr>
      <vt:lpstr>1 sentence wrap up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 Primary Source Analysis Strategies for:  Images and Recordings</dc:title>
  <dc:creator>Family</dc:creator>
  <cp:lastModifiedBy>Family</cp:lastModifiedBy>
  <cp:revision>21</cp:revision>
  <dcterms:created xsi:type="dcterms:W3CDTF">2013-07-22T15:17:25Z</dcterms:created>
  <dcterms:modified xsi:type="dcterms:W3CDTF">2013-07-25T10:29:56Z</dcterms:modified>
</cp:coreProperties>
</file>